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64" r:id="rId4"/>
    <p:sldId id="265" r:id="rId5"/>
    <p:sldId id="267" r:id="rId6"/>
    <p:sldId id="268" r:id="rId7"/>
    <p:sldId id="270" r:id="rId8"/>
    <p:sldId id="27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322700-4D18-BA6A-DD2C-C95B83B0146F}" name="Victor Schaap" initials="VS" userId="16d796a80728027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2703-7CD8-464C-B449-6647483FCE04}" v="2" dt="2026-05-19T11:27:18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B06F1-25E3-442A-A0E6-34441F809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075ED5-52B4-482B-A7B6-3AEFD4AE8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005F98-B141-474B-9564-DD4F2F8C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4164EC-F957-4D59-8B87-E5A48D5C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5CE914-AA2C-4C5F-A451-A1122A90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18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E9312-652C-45E3-BE06-5BA77732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A4689A-0613-437C-AAF9-ABAC03955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A9025B-6045-4A26-970F-F2B4761E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CCF169-79F1-4CE8-9A05-6ACDC037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FC8175-0CA3-48BE-9CAE-D93BEDC4A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03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B54783-BD9D-48C9-B829-E47B294CA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57D9EE8-A989-4556-9323-932446F1C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958098-E1E8-47F4-B9BD-DC0047AC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B233A-53DB-4EFC-AA9B-9676FB6B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FE5A40-A74B-4AE3-8841-EACB05CD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144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66F4D-401D-4798-8237-B5710E8C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24FA6C-CD58-4B33-9807-D3AEE80E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A7BFF2-AE52-4C6F-B1F2-3AB2098E1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6DCB4D-5A51-4D0E-BCFA-AEE2EE859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92CA30-16B9-4ADA-833A-F13E4366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13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06677-BD1B-4708-BCD4-93B97C8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2B6AA0-4A7B-485A-9583-C9F408E50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FF42AA-1316-4F4E-B361-34A4F205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EC6DEE-CFD7-48C0-B935-DBBD4A2A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BD91BA-E191-4CF8-8307-F1F2AD54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68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6D928-55D7-4488-BAFB-15CFB10C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7CBE48-2354-4023-8955-61287FAC5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3AE38A-090E-4352-9ABE-5D0074378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A3B1CA8-388B-4DE2-8F2C-A73D1C81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F678E3-2245-4532-8273-DAE00FED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B1A963-4A93-4EDB-B0EB-F7BC9F04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48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EC174-81D4-41F2-9177-63B24467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8D7782-D4DD-4FA5-93D9-4C5103CC8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57D65F-D1CB-4082-AB8B-F88979B03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518860-A717-4C62-8729-BC47BC0AC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F5DC928-00C4-4A7F-AEEC-97F7E3764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84BABE6-3F7F-474F-871A-36694DDB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C486B3-468D-4D85-8EC0-26B698ACB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C161385-0E54-4A97-BB7D-48CB0456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8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CC6F4-B131-4101-AF64-6E467FAA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050CC4A-8C4E-4244-9DE7-13FB1A6E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4FA442-1DAA-43CE-AE90-38E635D9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FC19B5-3557-4C70-B790-7A7CE210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5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156C767-6C80-4C65-9520-C14E9A013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F558608-6C25-49BD-8BFA-28A9BAE2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C3C8F1-F255-458A-B883-5F4D25D0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028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5BDD7-545B-4789-8D9B-871BD99F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4ED2C2-B69F-49F6-AD1C-810D04AA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1A55E2-EA73-409C-829D-32F9055E2C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38A3A5-1FE2-494D-A427-338283A9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5143D1-1A20-4251-8076-F52BA5E5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54B60B-09F5-4C10-AA40-FD783C58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7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F33CB-C21C-4BDD-A6D9-74F70608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6752F5-5745-4FCB-9D77-3CBB15DC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E8CA5B-67E4-43F1-96C0-847CEA3A1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1379DA-B336-4217-AC80-1A632EAD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1EFDC5-48A2-42F5-8082-3353E044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A045AC-0CC1-4BA6-A0E0-51F50AFB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077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541EBE-7E7F-4F12-AA0D-5095F64D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B3BE5C-75B5-47A4-A86A-C4C856D66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8D65D6-A89E-438A-80D7-A4F46B1B1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76661-B738-48BF-A005-0F4B6C8043C0}" type="datetimeFigureOut">
              <a:rPr lang="nl-NL" smtClean="0"/>
              <a:t>19-5-2026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DF487B-0DE5-49A8-84EA-3D3E43118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CB494A-AD6C-46C4-8491-A8AA5C740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682E-2BB5-40B7-91A5-5A0D1F7E14D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397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8AAEF-93F7-4DE1-B659-14BB00F69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85187" cy="1325563"/>
          </a:xfrm>
        </p:spPr>
        <p:txBody>
          <a:bodyPr>
            <a:normAutofit/>
          </a:bodyPr>
          <a:lstStyle/>
          <a:p>
            <a:r>
              <a:rPr lang="nl-NL" sz="3600" dirty="0">
                <a:latin typeface="+mn-lt"/>
              </a:rPr>
              <a:t>Introductie </a:t>
            </a:r>
            <a:r>
              <a:rPr lang="nl-NL" sz="3600">
                <a:latin typeface="+mn-lt"/>
              </a:rPr>
              <a:t>verduurzaming Suyderoogh voorjaar </a:t>
            </a:r>
            <a:r>
              <a:rPr lang="nl-NL" sz="3600" dirty="0">
                <a:latin typeface="+mn-lt"/>
              </a:rPr>
              <a:t>2026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1DB3AE-455B-4A3E-A795-B4E263DD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83" y="1857626"/>
            <a:ext cx="5321822" cy="3307762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AC21C034-E126-A5D2-24DA-12E1E5D05DDA}"/>
              </a:ext>
            </a:extLst>
          </p:cNvPr>
          <p:cNvGrpSpPr/>
          <p:nvPr/>
        </p:nvGrpSpPr>
        <p:grpSpPr>
          <a:xfrm>
            <a:off x="7337007" y="1857627"/>
            <a:ext cx="2215555" cy="3307762"/>
            <a:chOff x="1150214" y="1183722"/>
            <a:chExt cx="5064867" cy="525248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5133147C-1563-9953-1F32-633FF8958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200121" y="2534057"/>
              <a:ext cx="5252483" cy="2551814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D35C74F-DBE2-3327-08CE-3C8999450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1374" y="1183722"/>
              <a:ext cx="2153707" cy="5206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201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C5376-893B-F01F-F82B-5FB5EDA15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0DE71-9953-C1F0-FF46-44B49AC2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>
            <a:normAutofit/>
          </a:bodyPr>
          <a:lstStyle/>
          <a:p>
            <a:r>
              <a:rPr lang="nl-NL" sz="3200" b="1" dirty="0">
                <a:latin typeface="+mn-lt"/>
              </a:rPr>
              <a:t>Lange termijn doelstelling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263CE-D84C-1E07-FF2C-EEA71753C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32" y="1490819"/>
            <a:ext cx="11009223" cy="490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Doel van dit project: Energie van en voor Suyderoogh</a:t>
            </a:r>
          </a:p>
          <a:p>
            <a:pPr marL="0" indent="0">
              <a:buNone/>
            </a:pPr>
            <a:r>
              <a:rPr lang="nl-NL" sz="2400" dirty="0"/>
              <a:t>Op de lange termijn ziet dat er zo uit</a:t>
            </a:r>
            <a:r>
              <a:rPr lang="nl-NL" dirty="0"/>
              <a:t>:</a:t>
            </a:r>
          </a:p>
          <a:p>
            <a:pPr lvl="1"/>
            <a:r>
              <a:rPr lang="nl-NL" sz="1900" dirty="0"/>
              <a:t>Goed geïsoleerde woningen en gebouwen, </a:t>
            </a:r>
          </a:p>
          <a:p>
            <a:pPr lvl="1"/>
            <a:r>
              <a:rPr lang="nl-NL" sz="1900" dirty="0"/>
              <a:t>die worden verwarmd met duurzame warmtebronnen. </a:t>
            </a:r>
          </a:p>
          <a:p>
            <a:pPr lvl="1"/>
            <a:r>
              <a:rPr lang="nl-NL" sz="1900" dirty="0"/>
              <a:t>Een park waar groene elektriciteit wordt gebruikt en/of lokaal wordt opgewekt.</a:t>
            </a:r>
          </a:p>
          <a:p>
            <a:pPr lvl="1"/>
            <a:r>
              <a:rPr lang="nl-NL" sz="1900" dirty="0"/>
              <a:t>Een park dat de afhankelijkheid van fossiele energiebronnen afbouwt, en eventueel energie kan delen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06FA0E0-BE78-8386-E7BF-72DA5FD29413}"/>
              </a:ext>
            </a:extLst>
          </p:cNvPr>
          <p:cNvGrpSpPr/>
          <p:nvPr/>
        </p:nvGrpSpPr>
        <p:grpSpPr>
          <a:xfrm>
            <a:off x="3387150" y="3753928"/>
            <a:ext cx="3071231" cy="2105829"/>
            <a:chOff x="2305181" y="2251802"/>
            <a:chExt cx="3951059" cy="2821798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CDEDEFD-D2DE-3661-FCF6-337490B52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5181" y="2251802"/>
              <a:ext cx="3866626" cy="2821798"/>
            </a:xfrm>
            <a:prstGeom prst="rect">
              <a:avLst/>
            </a:prstGeom>
          </p:spPr>
        </p:pic>
        <p:sp>
          <p:nvSpPr>
            <p:cNvPr id="6" name="Gelijkbenige driehoek 5">
              <a:extLst>
                <a:ext uri="{FF2B5EF4-FFF2-40B4-BE49-F238E27FC236}">
                  <a16:creationId xmlns:a16="http://schemas.microsoft.com/office/drawing/2014/main" id="{FC1B6830-0C17-AD68-927E-D3F3D7121CF1}"/>
                </a:ext>
              </a:extLst>
            </p:cNvPr>
            <p:cNvSpPr/>
            <p:nvPr/>
          </p:nvSpPr>
          <p:spPr>
            <a:xfrm rot="17577023">
              <a:off x="5712725" y="3535110"/>
              <a:ext cx="266495" cy="8205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4007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62696-A7BC-4187-8C75-10215F37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buSzPts val="1000"/>
              <a:tabLst>
                <a:tab pos="457200" algn="l"/>
              </a:tabLst>
            </a:pPr>
            <a:r>
              <a:rPr lang="nl-NL" sz="3200" b="1" dirty="0">
                <a:effectLst/>
                <a:latin typeface="+mn-lt"/>
                <a:ea typeface="Times New Roman" panose="02020603050405020304" pitchFamily="18" charset="0"/>
              </a:rPr>
              <a:t>A. Energietransitie projecten – lopend</a:t>
            </a:r>
            <a:endParaRPr lang="nl-NL" sz="32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3DF75A-62C1-458E-9629-2304230A5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45045"/>
            <a:ext cx="11038610" cy="4886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1.Straat- en voordeurverlichting 2016 - nu</a:t>
            </a:r>
          </a:p>
          <a:p>
            <a:pPr lvl="1"/>
            <a:r>
              <a:rPr lang="nl-NL" sz="1600" dirty="0"/>
              <a:t>Nieuwe, zuinige led straat- en buitenverlichting: </a:t>
            </a:r>
            <a:r>
              <a:rPr lang="nl-NL" sz="1600" dirty="0" err="1"/>
              <a:t>dark</a:t>
            </a:r>
            <a:r>
              <a:rPr lang="nl-NL" sz="1600" dirty="0"/>
              <a:t> </a:t>
            </a:r>
            <a:r>
              <a:rPr lang="nl-NL" sz="1600" dirty="0" err="1"/>
              <a:t>sky</a:t>
            </a:r>
            <a:r>
              <a:rPr lang="nl-NL" sz="1600" dirty="0"/>
              <a:t> proof en vleermuisvriendelijk</a:t>
            </a:r>
          </a:p>
          <a:p>
            <a:pPr marL="0" indent="0">
              <a:buNone/>
            </a:pPr>
            <a:r>
              <a:rPr lang="nl-NL" dirty="0"/>
              <a:t>2.Renovatie en Verduurzaming Centrumgebouw 2022 – 2023 </a:t>
            </a:r>
          </a:p>
          <a:p>
            <a:pPr lvl="1"/>
            <a:r>
              <a:rPr lang="nl-NL" sz="1600" dirty="0"/>
              <a:t>Gehele buitenschil verwijderd en opnieuw geïsoleerd naar huidige maatstaven</a:t>
            </a:r>
          </a:p>
          <a:p>
            <a:pPr lvl="1"/>
            <a:r>
              <a:rPr lang="nl-NL" sz="1600" dirty="0"/>
              <a:t>96 Zonnepanelen (PV-installatie) </a:t>
            </a:r>
          </a:p>
          <a:p>
            <a:pPr lvl="1"/>
            <a:r>
              <a:rPr lang="nl-NL" sz="1600" dirty="0"/>
              <a:t>Heatpipes (zonneboilersysteem) </a:t>
            </a:r>
          </a:p>
          <a:p>
            <a:pPr lvl="1">
              <a:lnSpc>
                <a:spcPct val="100000"/>
              </a:lnSpc>
            </a:pPr>
            <a:r>
              <a:rPr lang="nl-NL" sz="1600" dirty="0"/>
              <a:t>Laadinfrastructuur elektrische auto’s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dirty="0"/>
              <a:t>3.Projecten verduurzaming woningen 2022 – nu</a:t>
            </a:r>
          </a:p>
          <a:p>
            <a:pPr lvl="1"/>
            <a:r>
              <a:rPr lang="nl-NL" sz="1600" dirty="0"/>
              <a:t>HR++ beglazing</a:t>
            </a:r>
          </a:p>
          <a:p>
            <a:pPr lvl="1"/>
            <a:r>
              <a:rPr lang="nl-NL" sz="1600" dirty="0"/>
              <a:t>Aluminium schuifpui (HR++) </a:t>
            </a:r>
          </a:p>
          <a:p>
            <a:pPr lvl="1"/>
            <a:r>
              <a:rPr lang="nl-NL" sz="1600" dirty="0"/>
              <a:t>Vervangen open haard door gesloten houtkachel (Jacobus 6/ Pelletkachel) </a:t>
            </a:r>
          </a:p>
          <a:p>
            <a:pPr lvl="1"/>
            <a:r>
              <a:rPr lang="nl-NL" sz="1600" dirty="0"/>
              <a:t>Cv-ketel geschikt voor hybride verwarming</a:t>
            </a:r>
            <a:endParaRPr lang="nl-NL" sz="1800" dirty="0"/>
          </a:p>
          <a:p>
            <a:pPr marL="0" indent="0">
              <a:buNone/>
            </a:pPr>
            <a:r>
              <a:rPr lang="nl-NL" dirty="0"/>
              <a:t>4.Ontwikkeling en goedkeuring Dorpswarmteplan 2025</a:t>
            </a:r>
          </a:p>
          <a:p>
            <a:pPr lvl="1"/>
            <a:r>
              <a:rPr lang="nl-NL" sz="1600" dirty="0"/>
              <a:t>Samenwerking werkgroep Suyderoogh, gemeente het Hogeland en Warmte Transitie Centrum Groningen</a:t>
            </a:r>
            <a:endParaRPr lang="nl-NL" sz="2000" dirty="0"/>
          </a:p>
          <a:p>
            <a:pPr marL="457200" lvl="1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97FF17-1ECD-CE48-DE3A-B65DE161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114" y="2762191"/>
            <a:ext cx="2605405" cy="1042670"/>
          </a:xfrm>
          <a:prstGeom prst="rect">
            <a:avLst/>
          </a:prstGeom>
        </p:spPr>
      </p:pic>
      <p:pic>
        <p:nvPicPr>
          <p:cNvPr id="11" name="Afbeelding 10" descr="Afbeelding met open haard, Houtkachel, haard, vuur&#10;&#10;Door AI gegenereerde inhoud is mogelijk onjuist.">
            <a:extLst>
              <a:ext uri="{FF2B5EF4-FFF2-40B4-BE49-F238E27FC236}">
                <a16:creationId xmlns:a16="http://schemas.microsoft.com/office/drawing/2014/main" id="{95F77510-D190-19D2-FCCC-AAE56959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957" y="3988508"/>
            <a:ext cx="697735" cy="13573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0300262-4743-CA57-0684-1450DF6C3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929" y="1186469"/>
            <a:ext cx="1055462" cy="12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2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88443-C7DA-0F0B-8932-8D35F404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C36F4-0176-F3C4-DF46-7CD638AD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763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buSzPts val="1000"/>
              <a:tabLst>
                <a:tab pos="457200" algn="l"/>
              </a:tabLst>
            </a:pPr>
            <a:r>
              <a:rPr lang="nl-NL" sz="3200" b="1" dirty="0">
                <a:effectLst/>
                <a:latin typeface="+mn-lt"/>
                <a:ea typeface="Times New Roman" panose="02020603050405020304" pitchFamily="18" charset="0"/>
              </a:rPr>
              <a:t>B. Energietransitie projecten – in voorbereiding</a:t>
            </a:r>
            <a:endParaRPr lang="nl-NL" sz="3200" b="1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BD86BD-18BF-9C00-B74A-F48E9CD8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432" y="1490819"/>
            <a:ext cx="10145233" cy="4908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5.Pilotproject warmtepomp 2026 – advies uit dorpswarmteplan</a:t>
            </a:r>
          </a:p>
          <a:p>
            <a:pPr lvl="1"/>
            <a:r>
              <a:rPr lang="nl-NL" sz="1800" dirty="0"/>
              <a:t>Bodemwarmtepomp in verhuurde woning + ventilatieluchtwarmtepomp</a:t>
            </a:r>
          </a:p>
          <a:p>
            <a:pPr marL="457200" lvl="1" indent="0">
              <a:buNone/>
            </a:pPr>
            <a:r>
              <a:rPr lang="nl-NL" sz="1800" dirty="0"/>
              <a:t>     (intern) in niet-verhuurde woning, op kosten van de twee eigenaren.</a:t>
            </a:r>
          </a:p>
          <a:p>
            <a:pPr lvl="1"/>
            <a:r>
              <a:rPr lang="nl-NL" sz="1800" dirty="0"/>
              <a:t>Onderzoek om uiteindelijk tot een goed en eerlijk advies te komen </a:t>
            </a:r>
          </a:p>
          <a:p>
            <a:pPr marL="457200" lvl="1" indent="0">
              <a:buNone/>
            </a:pPr>
            <a:r>
              <a:rPr lang="nl-NL" sz="1800" dirty="0"/>
              <a:t>     aan de eigenaren</a:t>
            </a:r>
          </a:p>
          <a:p>
            <a:pPr lvl="1"/>
            <a:r>
              <a:rPr lang="nl-NL" sz="1800" dirty="0"/>
              <a:t>Verzoek om instemming van de ALV voor uitvoering van pilot – mei 2026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6.6. Project </a:t>
            </a:r>
            <a:r>
              <a:rPr lang="nl-NL" dirty="0"/>
              <a:t>Basisset PV-panelen 2026</a:t>
            </a:r>
          </a:p>
          <a:p>
            <a:pPr lvl="1"/>
            <a:r>
              <a:rPr lang="nl-NL" sz="1800" dirty="0"/>
              <a:t>PV-panelen op het dak van de woning</a:t>
            </a:r>
          </a:p>
          <a:p>
            <a:pPr lvl="1"/>
            <a:r>
              <a:rPr lang="nl-NL" sz="1800" dirty="0"/>
              <a:t>Gunnen wij elkaar zonnepanelen? </a:t>
            </a:r>
          </a:p>
          <a:p>
            <a:pPr lvl="1"/>
            <a:r>
              <a:rPr lang="nl-NL" sz="1800" dirty="0"/>
              <a:t>Verzoek om akkoord van de ALV – mei 2026, de restrictie dat dat uitsluitend de door het bestuur geselecteerde panelen geplaatst mogen worden</a:t>
            </a:r>
          </a:p>
          <a:p>
            <a:pPr marL="457200" lvl="1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44D749A-D69C-936E-B36F-DB8A9A018AD3}"/>
              </a:ext>
            </a:extLst>
          </p:cNvPr>
          <p:cNvGrpSpPr/>
          <p:nvPr/>
        </p:nvGrpSpPr>
        <p:grpSpPr>
          <a:xfrm>
            <a:off x="8842316" y="1900237"/>
            <a:ext cx="3052352" cy="1787236"/>
            <a:chOff x="2350487" y="4100975"/>
            <a:chExt cx="3083958" cy="2024583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FC4F36C6-930A-7BCA-314F-B28A56607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0487" y="4100975"/>
              <a:ext cx="3083958" cy="2024583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603DF2B3-B178-1CCC-92B8-2FCF82174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4485" y="5237540"/>
              <a:ext cx="400106" cy="295316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EB657410-EC22-2090-B217-ADAF3A3E6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0222" y="5150434"/>
              <a:ext cx="314369" cy="47632"/>
            </a:xfrm>
            <a:prstGeom prst="rect">
              <a:avLst/>
            </a:prstGeom>
          </p:spPr>
        </p:pic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AC62D3A4-B2DB-1A72-F4B6-8C64162E9F96}"/>
              </a:ext>
            </a:extLst>
          </p:cNvPr>
          <p:cNvGrpSpPr/>
          <p:nvPr/>
        </p:nvGrpSpPr>
        <p:grpSpPr>
          <a:xfrm>
            <a:off x="8685547" y="3945131"/>
            <a:ext cx="3071231" cy="2105829"/>
            <a:chOff x="2305181" y="2251802"/>
            <a:chExt cx="3951059" cy="2821798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C6954BCF-2DB0-1A2F-311F-D0B57559F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5181" y="2251802"/>
              <a:ext cx="3866626" cy="2821798"/>
            </a:xfrm>
            <a:prstGeom prst="rect">
              <a:avLst/>
            </a:prstGeom>
          </p:spPr>
        </p:pic>
        <p:sp>
          <p:nvSpPr>
            <p:cNvPr id="11" name="Gelijkbenige driehoek 10">
              <a:extLst>
                <a:ext uri="{FF2B5EF4-FFF2-40B4-BE49-F238E27FC236}">
                  <a16:creationId xmlns:a16="http://schemas.microsoft.com/office/drawing/2014/main" id="{DEA80463-4B72-37F9-121F-4D1060ED71FF}"/>
                </a:ext>
              </a:extLst>
            </p:cNvPr>
            <p:cNvSpPr/>
            <p:nvPr/>
          </p:nvSpPr>
          <p:spPr>
            <a:xfrm rot="17577023">
              <a:off x="5712725" y="3535110"/>
              <a:ext cx="266495" cy="8205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03B7B9-86F0-A3CB-0E4A-546C9FE32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57" y="1835926"/>
            <a:ext cx="668366" cy="70524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02CEDD4-08AB-DE09-175F-F1DACC39F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982" y="2519773"/>
            <a:ext cx="803991" cy="69788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27E0685-D705-99E8-B561-C4E1A5AC8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222" y="4335231"/>
            <a:ext cx="805956" cy="12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8F420-D742-7204-A223-C27E4682E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6" y="365125"/>
            <a:ext cx="10654004" cy="1325563"/>
          </a:xfrm>
        </p:spPr>
        <p:txBody>
          <a:bodyPr>
            <a:normAutofit/>
          </a:bodyPr>
          <a:lstStyle/>
          <a:p>
            <a:r>
              <a:rPr lang="nl-NL" sz="4000" dirty="0"/>
              <a:t>Achtergrond basisset PV-panelen: de energiemarkt en de gevolgen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38A92-FE0E-17CE-2899-3498B1D4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000" b="1" dirty="0"/>
              <a:t>Huidige energiemarkt</a:t>
            </a:r>
          </a:p>
          <a:p>
            <a:r>
              <a:rPr lang="nl-NL" sz="2000" dirty="0"/>
              <a:t>De mondiale energiemarkt is verstoord wat leidt tot </a:t>
            </a:r>
            <a:r>
              <a:rPr lang="nl-NL" sz="2000" b="1" dirty="0"/>
              <a:t>verhoging van de olie- en gasprijzen</a:t>
            </a:r>
            <a:r>
              <a:rPr lang="nl-NL" sz="2000" dirty="0"/>
              <a:t>.</a:t>
            </a:r>
          </a:p>
          <a:p>
            <a:r>
              <a:rPr lang="nl-NL" sz="2000" dirty="0"/>
              <a:t>De prijzen van fossiele energie zijn moeilijk voorspelbaar en zullen in beweging blijven, zolang er geen zicht is op een structurele oplossing of stabilisatie van de energiemarkten. </a:t>
            </a:r>
            <a:r>
              <a:rPr lang="nl-NL" sz="2100" dirty="0"/>
              <a:t>Daarbovenop </a:t>
            </a:r>
            <a:r>
              <a:rPr lang="nl-NL" sz="2100" b="1" dirty="0"/>
              <a:t>de nieuwe CO2-heffing op aardgas </a:t>
            </a:r>
            <a:r>
              <a:rPr lang="nl-NL" sz="2100" dirty="0"/>
              <a:t>(ETS2) met een fikse verhoging m.i.v. 1-1-2028.</a:t>
            </a:r>
          </a:p>
          <a:p>
            <a:r>
              <a:rPr lang="nl-NL" sz="2000" dirty="0"/>
              <a:t>De l</a:t>
            </a:r>
            <a:r>
              <a:rPr lang="nl-NL" sz="2000" b="1" dirty="0"/>
              <a:t>everingszekerheid </a:t>
            </a:r>
            <a:r>
              <a:rPr lang="nl-NL" sz="2000" dirty="0"/>
              <a:t>van het Nederlandse stroomnet is niet gegarandeerd (netcongestie). </a:t>
            </a:r>
          </a:p>
          <a:p>
            <a:pPr marL="0" indent="0">
              <a:buNone/>
            </a:pPr>
            <a:r>
              <a:rPr lang="nl-NL" sz="2000" b="1" dirty="0"/>
              <a:t>Gevolgen</a:t>
            </a:r>
          </a:p>
          <a:p>
            <a:r>
              <a:rPr lang="nl-NL" sz="2000" dirty="0"/>
              <a:t>We lopen het risico dat de energiekosten </a:t>
            </a:r>
            <a:r>
              <a:rPr lang="nl-NL" sz="2000" b="1" dirty="0"/>
              <a:t>onberekenbaar of zelfs onbetaalbaar </a:t>
            </a:r>
            <a:r>
              <a:rPr lang="nl-NL" sz="2000" dirty="0"/>
              <a:t>worden. </a:t>
            </a:r>
          </a:p>
          <a:p>
            <a:r>
              <a:rPr lang="nl-NL" sz="2000" dirty="0"/>
              <a:t>Dat risico maakt het noodzakelijk om – naast energiebesparing –  versneld in te zetten op </a:t>
            </a:r>
            <a:r>
              <a:rPr lang="nl-NL" sz="2000" b="1" dirty="0"/>
              <a:t>lokale en duurzame energiebronnen </a:t>
            </a:r>
            <a:r>
              <a:rPr lang="nl-NL" sz="2000" dirty="0"/>
              <a:t>en </a:t>
            </a:r>
            <a:r>
              <a:rPr lang="nl-NL" sz="2000" b="1" dirty="0"/>
              <a:t>onafhankelijk</a:t>
            </a:r>
            <a:r>
              <a:rPr lang="nl-NL" sz="2000" dirty="0"/>
              <a:t> te worden van fossiele energie. </a:t>
            </a:r>
          </a:p>
          <a:p>
            <a:r>
              <a:rPr lang="nl-NL" sz="2000" dirty="0"/>
              <a:t>Daarom heeft het bestuur besloten om een </a:t>
            </a:r>
            <a:r>
              <a:rPr lang="nl-NL" sz="2000" b="1" dirty="0"/>
              <a:t>uniforme basisset PV-panelen </a:t>
            </a:r>
            <a:r>
              <a:rPr lang="nl-NL" sz="2000" dirty="0"/>
              <a:t>(zonnepanelen) te selecteren voor lokale elektriciteitsopwekking</a:t>
            </a:r>
          </a:p>
          <a:p>
            <a:pPr marL="0" indent="0">
              <a:buNone/>
            </a:pPr>
            <a:r>
              <a:rPr lang="nl-NL" sz="2000" b="1" dirty="0"/>
              <a:t>Mogelijke oplossingen</a:t>
            </a:r>
          </a:p>
          <a:p>
            <a:r>
              <a:rPr lang="nl-NL" sz="2000" dirty="0"/>
              <a:t>Een open blik naar diverse </a:t>
            </a:r>
            <a:r>
              <a:rPr lang="nl-NL" sz="2000" b="1" dirty="0"/>
              <a:t>business cases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7F7F9C-D6CD-3F45-5F8D-0F80BB2A8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76" y="955652"/>
            <a:ext cx="951607" cy="147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C571D-4F47-7659-B460-AB90B6BE1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A6BDE-6E2E-AB31-A727-732B2CD0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Voorstel basisset PV-panelen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8697C-F288-95AB-8101-2404BF84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Bestemd voor </a:t>
            </a:r>
            <a:r>
              <a:rPr lang="nl-NL" b="1" dirty="0"/>
              <a:t>lokaal gebruik van energie</a:t>
            </a:r>
            <a:r>
              <a:rPr lang="nl-NL" dirty="0"/>
              <a:t>, er is geen teruglevering </a:t>
            </a:r>
          </a:p>
          <a:p>
            <a:pPr>
              <a:lnSpc>
                <a:spcPct val="120000"/>
              </a:lnSpc>
            </a:pPr>
            <a:r>
              <a:rPr lang="nl-NL" dirty="0"/>
              <a:t>Basisset moet </a:t>
            </a:r>
            <a:r>
              <a:rPr lang="nl-NL" b="1" dirty="0"/>
              <a:t>uniform</a:t>
            </a:r>
            <a:r>
              <a:rPr lang="nl-NL" dirty="0"/>
              <a:t> zijn om het </a:t>
            </a:r>
            <a:r>
              <a:rPr lang="nl-NL" b="1" dirty="0"/>
              <a:t>onderhoud</a:t>
            </a:r>
            <a:r>
              <a:rPr lang="nl-NL" dirty="0"/>
              <a:t> te vergemakkelijken en het </a:t>
            </a:r>
            <a:r>
              <a:rPr lang="nl-NL" b="1" dirty="0"/>
              <a:t>uiterlijk &amp; uitstraling </a:t>
            </a:r>
            <a:r>
              <a:rPr lang="nl-NL" dirty="0"/>
              <a:t>van het park niet aan te tasten.</a:t>
            </a:r>
          </a:p>
          <a:p>
            <a:r>
              <a:rPr lang="nl-NL" dirty="0"/>
              <a:t>Andere sets kunnen daarom niet worden toegestaan.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Selectiecriteria:</a:t>
            </a:r>
          </a:p>
          <a:p>
            <a:pPr lvl="1"/>
            <a:r>
              <a:rPr lang="nl-NL" dirty="0"/>
              <a:t>Technische aspecten</a:t>
            </a:r>
          </a:p>
          <a:p>
            <a:pPr lvl="2"/>
            <a:r>
              <a:rPr lang="nl-NL" dirty="0"/>
              <a:t>Solide, betrouwbaar, uitbreidbaar, duurzaam </a:t>
            </a:r>
          </a:p>
          <a:p>
            <a:pPr lvl="2"/>
            <a:r>
              <a:rPr lang="nl-NL" dirty="0"/>
              <a:t>Mogelijkheid om energie te delen</a:t>
            </a:r>
          </a:p>
          <a:p>
            <a:pPr lvl="2"/>
            <a:r>
              <a:rPr lang="nl-NL" dirty="0"/>
              <a:t>Goede kwaliteit en toekomstbestendig</a:t>
            </a:r>
          </a:p>
          <a:p>
            <a:pPr lvl="2"/>
            <a:r>
              <a:rPr lang="nl-NL" dirty="0"/>
              <a:t>No regret maatregelen</a:t>
            </a:r>
          </a:p>
          <a:p>
            <a:pPr lvl="2"/>
            <a:r>
              <a:rPr lang="nl-NL" dirty="0"/>
              <a:t>Levensduur van de panelen</a:t>
            </a:r>
          </a:p>
          <a:p>
            <a:pPr lvl="1"/>
            <a:r>
              <a:rPr lang="nl-NL" dirty="0"/>
              <a:t>Ondersteunt kwaliteiten van het park </a:t>
            </a:r>
          </a:p>
          <a:p>
            <a:pPr lvl="2"/>
            <a:r>
              <a:rPr lang="nl-NL" dirty="0"/>
              <a:t>Esthetische aspecten (moet er goed uitzien)</a:t>
            </a:r>
          </a:p>
          <a:p>
            <a:pPr lvl="2"/>
            <a:r>
              <a:rPr lang="nl-NL" dirty="0"/>
              <a:t>Rust, stilte, natuur </a:t>
            </a:r>
          </a:p>
          <a:p>
            <a:pPr lvl="1"/>
            <a:r>
              <a:rPr lang="nl-NL" dirty="0"/>
              <a:t>Goede ervaring met deze leverancier.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72A913E8-5D30-40C8-E8CD-A9EB9C237D5C}"/>
              </a:ext>
            </a:extLst>
          </p:cNvPr>
          <p:cNvGrpSpPr/>
          <p:nvPr/>
        </p:nvGrpSpPr>
        <p:grpSpPr>
          <a:xfrm>
            <a:off x="8627711" y="3909816"/>
            <a:ext cx="3071231" cy="2105829"/>
            <a:chOff x="2305181" y="2251802"/>
            <a:chExt cx="3951059" cy="2821798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B4992623-AD50-004E-278B-48C2F42DE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5181" y="2251802"/>
              <a:ext cx="3866626" cy="2821798"/>
            </a:xfrm>
            <a:prstGeom prst="rect">
              <a:avLst/>
            </a:prstGeom>
          </p:spPr>
        </p:pic>
        <p:sp>
          <p:nvSpPr>
            <p:cNvPr id="6" name="Gelijkbenige driehoek 5">
              <a:extLst>
                <a:ext uri="{FF2B5EF4-FFF2-40B4-BE49-F238E27FC236}">
                  <a16:creationId xmlns:a16="http://schemas.microsoft.com/office/drawing/2014/main" id="{95DAE852-ECC0-9A87-7E13-DCCF946D4F51}"/>
                </a:ext>
              </a:extLst>
            </p:cNvPr>
            <p:cNvSpPr/>
            <p:nvPr/>
          </p:nvSpPr>
          <p:spPr>
            <a:xfrm rot="17577023">
              <a:off x="5712725" y="3535110"/>
              <a:ext cx="266495" cy="82053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28739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F8DD1-0A99-A6B5-CBFC-275C39CD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4F388-A8DE-87B7-EDF3-0EC53AAA9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Voorstel basisset PV-panelen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AF9A-6AC2-0F02-A434-C11BFBCA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19"/>
            <a:ext cx="10515600" cy="4774815"/>
          </a:xfrm>
        </p:spPr>
        <p:txBody>
          <a:bodyPr>
            <a:normAutofit/>
          </a:bodyPr>
          <a:lstStyle/>
          <a:p>
            <a:r>
              <a:rPr lang="nl-NL" sz="2400" dirty="0"/>
              <a:t>Een installatie van PV-panelen (440–460 Wp per paneel), op het dak van de woning </a:t>
            </a:r>
          </a:p>
          <a:p>
            <a:r>
              <a:rPr lang="nl-NL" sz="2400" dirty="0"/>
              <a:t>aanpassing van de meterkast. </a:t>
            </a:r>
          </a:p>
          <a:p>
            <a:r>
              <a:rPr lang="nl-NL" sz="2400" dirty="0"/>
              <a:t>De opgewekte elektriciteit kan worden gebruikt voor basisverbruik van elektriciteit (zoals verlichting en koelkast).</a:t>
            </a:r>
          </a:p>
          <a:p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44C6D5C-5EAC-5AF3-0F07-B2237726A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28" y="3983809"/>
            <a:ext cx="1291464" cy="200531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3E692D8-D0DF-4A90-D25D-769F88AD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045" y="4788502"/>
            <a:ext cx="1023475" cy="106019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BEAC909-D1EB-4E91-3AA1-E2BF4FD72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068" y="4497144"/>
            <a:ext cx="582715" cy="58271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C4BB7B3D-0E5C-F4A9-0357-00A0BC906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714" y="4085867"/>
            <a:ext cx="2273089" cy="15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CA009-0ABE-AC2B-33AA-209D42AD4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46CC2A-3D8E-77EA-1AB9-A8D3BEE7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Voorstel basisset PV-panelen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1DB19-82A3-D189-9721-8D8D52076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251"/>
            <a:ext cx="8626813" cy="3428222"/>
          </a:xfrm>
        </p:spPr>
        <p:txBody>
          <a:bodyPr>
            <a:normAutofit/>
          </a:bodyPr>
          <a:lstStyle/>
          <a:p>
            <a:r>
              <a:rPr lang="nl-NL" sz="2400" dirty="0"/>
              <a:t>De basisset kan worden uitgebreid met:</a:t>
            </a:r>
          </a:p>
          <a:p>
            <a:pPr lvl="1"/>
            <a:r>
              <a:rPr lang="nl-NL" dirty="0"/>
              <a:t>warmtepaneel</a:t>
            </a:r>
          </a:p>
          <a:p>
            <a:pPr lvl="1"/>
            <a:r>
              <a:rPr lang="nl-NL" dirty="0"/>
              <a:t>zonneboiler</a:t>
            </a:r>
          </a:p>
          <a:p>
            <a:pPr lvl="1"/>
            <a:r>
              <a:rPr lang="nl-NL" dirty="0"/>
              <a:t>wateraccu</a:t>
            </a:r>
          </a:p>
          <a:p>
            <a:pPr lvl="1"/>
            <a:r>
              <a:rPr lang="nl-NL" dirty="0"/>
              <a:t>laadpaal elektrische voertuigen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sz="2400" dirty="0"/>
              <a:t>En in de toekomst – de stip op de horizon – het delen van energie, minder afhankelijk van fossiele brandstof en landelijk stroomnet	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1E491AD-D508-7BA3-6A43-ACA41F4C3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313" y="2454576"/>
            <a:ext cx="1055807" cy="1517567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8550CFC6-71A5-3276-0B59-74CC3BFC51ED}"/>
              </a:ext>
            </a:extLst>
          </p:cNvPr>
          <p:cNvGrpSpPr/>
          <p:nvPr/>
        </p:nvGrpSpPr>
        <p:grpSpPr>
          <a:xfrm>
            <a:off x="1911129" y="4678415"/>
            <a:ext cx="10425165" cy="1983241"/>
            <a:chOff x="928635" y="4417558"/>
            <a:chExt cx="10425165" cy="1983241"/>
          </a:xfrm>
        </p:grpSpPr>
        <p:sp>
          <p:nvSpPr>
            <p:cNvPr id="4" name="Tijdelijke aanduiding voor inhoud 2">
              <a:extLst>
                <a:ext uri="{FF2B5EF4-FFF2-40B4-BE49-F238E27FC236}">
                  <a16:creationId xmlns:a16="http://schemas.microsoft.com/office/drawing/2014/main" id="{DCBD5B03-C2E7-F9E2-F797-F9388EE05ECA}"/>
                </a:ext>
              </a:extLst>
            </p:cNvPr>
            <p:cNvSpPr txBox="1">
              <a:spLocks/>
            </p:cNvSpPr>
            <p:nvPr/>
          </p:nvSpPr>
          <p:spPr>
            <a:xfrm>
              <a:off x="928635" y="6355080"/>
              <a:ext cx="10425165" cy="4571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nl-NL" sz="1600" dirty="0"/>
            </a:p>
          </p:txBody>
        </p:sp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DEAFF587-3263-3F5C-DE44-219825A16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3330" y="4748616"/>
              <a:ext cx="2260144" cy="1414663"/>
            </a:xfrm>
            <a:prstGeom prst="rect">
              <a:avLst/>
            </a:prstGeom>
          </p:spPr>
        </p:pic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E74361E5-3224-8C91-AE30-2A6685D47CC8}"/>
                </a:ext>
              </a:extLst>
            </p:cNvPr>
            <p:cNvGrpSpPr/>
            <p:nvPr/>
          </p:nvGrpSpPr>
          <p:grpSpPr>
            <a:xfrm>
              <a:off x="4341688" y="5062968"/>
              <a:ext cx="5930128" cy="1278901"/>
              <a:chOff x="4341688" y="5062968"/>
              <a:chExt cx="5930128" cy="1278901"/>
            </a:xfrm>
          </p:grpSpPr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3F22449F-E4DB-70D9-2D6B-6DC6100B7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1688" y="5062968"/>
                <a:ext cx="2605405" cy="1042670"/>
              </a:xfrm>
              <a:prstGeom prst="rect">
                <a:avLst/>
              </a:prstGeom>
            </p:spPr>
          </p:pic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68E61B19-5958-9B81-FDAD-302F427A30AF}"/>
                  </a:ext>
                </a:extLst>
              </p:cNvPr>
              <p:cNvSpPr/>
              <p:nvPr/>
            </p:nvSpPr>
            <p:spPr>
              <a:xfrm>
                <a:off x="6842760" y="5764045"/>
                <a:ext cx="1021080" cy="278615"/>
              </a:xfrm>
              <a:custGeom>
                <a:avLst/>
                <a:gdLst>
                  <a:gd name="csX0" fmla="*/ 0 w 1021080"/>
                  <a:gd name="csY0" fmla="*/ 278615 h 278615"/>
                  <a:gd name="csX1" fmla="*/ 426720 w 1021080"/>
                  <a:gd name="csY1" fmla="*/ 4295 h 278615"/>
                  <a:gd name="csX2" fmla="*/ 792480 w 1021080"/>
                  <a:gd name="csY2" fmla="*/ 110975 h 278615"/>
                  <a:gd name="csX3" fmla="*/ 1021080 w 1021080"/>
                  <a:gd name="csY3" fmla="*/ 110975 h 27861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</a:cxnLst>
                <a:rect l="l" t="t" r="r" b="b"/>
                <a:pathLst>
                  <a:path w="1021080" h="278615">
                    <a:moveTo>
                      <a:pt x="0" y="278615"/>
                    </a:moveTo>
                    <a:cubicBezTo>
                      <a:pt x="147320" y="155425"/>
                      <a:pt x="294640" y="32235"/>
                      <a:pt x="426720" y="4295"/>
                    </a:cubicBezTo>
                    <a:cubicBezTo>
                      <a:pt x="558800" y="-23645"/>
                      <a:pt x="693420" y="93195"/>
                      <a:pt x="792480" y="110975"/>
                    </a:cubicBezTo>
                    <a:cubicBezTo>
                      <a:pt x="891540" y="128755"/>
                      <a:pt x="956310" y="119865"/>
                      <a:pt x="1021080" y="110975"/>
                    </a:cubicBez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2B50F28E-B35F-ED81-9DA5-7806B751EA8D}"/>
                  </a:ext>
                </a:extLst>
              </p:cNvPr>
              <p:cNvSpPr/>
              <p:nvPr/>
            </p:nvSpPr>
            <p:spPr>
              <a:xfrm>
                <a:off x="6865620" y="6042660"/>
                <a:ext cx="2369820" cy="299209"/>
              </a:xfrm>
              <a:custGeom>
                <a:avLst/>
                <a:gdLst>
                  <a:gd name="csX0" fmla="*/ 2369820 w 2369820"/>
                  <a:gd name="csY0" fmla="*/ 53340 h 299209"/>
                  <a:gd name="csX1" fmla="*/ 1714500 w 2369820"/>
                  <a:gd name="csY1" fmla="*/ 297180 h 299209"/>
                  <a:gd name="csX2" fmla="*/ 998220 w 2369820"/>
                  <a:gd name="csY2" fmla="*/ 167640 h 299209"/>
                  <a:gd name="csX3" fmla="*/ 274320 w 2369820"/>
                  <a:gd name="csY3" fmla="*/ 129540 h 299209"/>
                  <a:gd name="csX4" fmla="*/ 0 w 2369820"/>
                  <a:gd name="csY4" fmla="*/ 0 h 299209"/>
                  <a:gd name="csX5" fmla="*/ 0 w 2369820"/>
                  <a:gd name="csY5" fmla="*/ 0 h 29920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2369820" h="299209">
                    <a:moveTo>
                      <a:pt x="2369820" y="53340"/>
                    </a:moveTo>
                    <a:cubicBezTo>
                      <a:pt x="2156460" y="165735"/>
                      <a:pt x="1943100" y="278130"/>
                      <a:pt x="1714500" y="297180"/>
                    </a:cubicBezTo>
                    <a:cubicBezTo>
                      <a:pt x="1485900" y="316230"/>
                      <a:pt x="1238250" y="195580"/>
                      <a:pt x="998220" y="167640"/>
                    </a:cubicBezTo>
                    <a:cubicBezTo>
                      <a:pt x="758190" y="139700"/>
                      <a:pt x="440690" y="157480"/>
                      <a:pt x="274320" y="129540"/>
                    </a:cubicBezTo>
                    <a:cubicBezTo>
                      <a:pt x="107950" y="101600"/>
                      <a:pt x="0" y="0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3" name="Vrije vorm: vorm 22">
                <a:extLst>
                  <a:ext uri="{FF2B5EF4-FFF2-40B4-BE49-F238E27FC236}">
                    <a16:creationId xmlns:a16="http://schemas.microsoft.com/office/drawing/2014/main" id="{F16D8336-FCCE-D538-87D5-3DE1F81E588F}"/>
                  </a:ext>
                </a:extLst>
              </p:cNvPr>
              <p:cNvSpPr/>
              <p:nvPr/>
            </p:nvSpPr>
            <p:spPr>
              <a:xfrm>
                <a:off x="9875520" y="5280660"/>
                <a:ext cx="396296" cy="845820"/>
              </a:xfrm>
              <a:custGeom>
                <a:avLst/>
                <a:gdLst>
                  <a:gd name="csX0" fmla="*/ 22860 w 396296"/>
                  <a:gd name="csY0" fmla="*/ 0 h 845820"/>
                  <a:gd name="csX1" fmla="*/ 396240 w 396296"/>
                  <a:gd name="csY1" fmla="*/ 464820 h 845820"/>
                  <a:gd name="csX2" fmla="*/ 0 w 396296"/>
                  <a:gd name="csY2" fmla="*/ 838200 h 845820"/>
                  <a:gd name="csX3" fmla="*/ 0 w 396296"/>
                  <a:gd name="csY3" fmla="*/ 838200 h 845820"/>
                  <a:gd name="csX4" fmla="*/ 22860 w 396296"/>
                  <a:gd name="csY4" fmla="*/ 845820 h 845820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</a:cxnLst>
                <a:rect l="l" t="t" r="r" b="b"/>
                <a:pathLst>
                  <a:path w="396296" h="845820">
                    <a:moveTo>
                      <a:pt x="22860" y="0"/>
                    </a:moveTo>
                    <a:cubicBezTo>
                      <a:pt x="211455" y="162560"/>
                      <a:pt x="400050" y="325120"/>
                      <a:pt x="396240" y="464820"/>
                    </a:cubicBezTo>
                    <a:cubicBezTo>
                      <a:pt x="392430" y="604520"/>
                      <a:pt x="0" y="838200"/>
                      <a:pt x="0" y="838200"/>
                    </a:cubicBezTo>
                    <a:lnTo>
                      <a:pt x="0" y="838200"/>
                    </a:lnTo>
                    <a:lnTo>
                      <a:pt x="22860" y="845820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92B091C8-D321-F316-1995-2C8F57E1DF6A}"/>
                </a:ext>
              </a:extLst>
            </p:cNvPr>
            <p:cNvGrpSpPr/>
            <p:nvPr/>
          </p:nvGrpSpPr>
          <p:grpSpPr>
            <a:xfrm>
              <a:off x="9011174" y="4417558"/>
              <a:ext cx="1318185" cy="888332"/>
              <a:chOff x="2305181" y="2251802"/>
              <a:chExt cx="4899492" cy="2821798"/>
            </a:xfrm>
          </p:grpSpPr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3B8DB69A-CDCC-647B-85FF-7E2824AB8E98}"/>
                  </a:ext>
                </a:extLst>
              </p:cNvPr>
              <p:cNvGrpSpPr/>
              <p:nvPr/>
            </p:nvGrpSpPr>
            <p:grpSpPr>
              <a:xfrm>
                <a:off x="2305181" y="2251802"/>
                <a:ext cx="3866626" cy="2821798"/>
                <a:chOff x="2305181" y="2251802"/>
                <a:chExt cx="3866626" cy="2821798"/>
              </a:xfrm>
            </p:grpSpPr>
            <p:pic>
              <p:nvPicPr>
                <p:cNvPr id="12" name="Afbeelding 11">
                  <a:extLst>
                    <a:ext uri="{FF2B5EF4-FFF2-40B4-BE49-F238E27FC236}">
                      <a16:creationId xmlns:a16="http://schemas.microsoft.com/office/drawing/2014/main" id="{F77E1266-B2D0-0F3B-B978-8CDC015EC5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5181" y="2251802"/>
                  <a:ext cx="3866626" cy="2821798"/>
                </a:xfrm>
                <a:prstGeom prst="rect">
                  <a:avLst/>
                </a:prstGeom>
              </p:spPr>
            </p:pic>
            <p:sp>
              <p:nvSpPr>
                <p:cNvPr id="13" name="Gelijkbenige driehoek 12">
                  <a:extLst>
                    <a:ext uri="{FF2B5EF4-FFF2-40B4-BE49-F238E27FC236}">
                      <a16:creationId xmlns:a16="http://schemas.microsoft.com/office/drawing/2014/main" id="{2C7DC536-48C8-8E36-AA36-179EE4B513B4}"/>
                    </a:ext>
                  </a:extLst>
                </p:cNvPr>
                <p:cNvSpPr/>
                <p:nvPr/>
              </p:nvSpPr>
              <p:spPr>
                <a:xfrm rot="17577023">
                  <a:off x="5611943" y="3601880"/>
                  <a:ext cx="246379" cy="57128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8" name="Groep 7">
                <a:extLst>
                  <a:ext uri="{FF2B5EF4-FFF2-40B4-BE49-F238E27FC236}">
                    <a16:creationId xmlns:a16="http://schemas.microsoft.com/office/drawing/2014/main" id="{FF4BA93D-C548-B448-6401-0167EC08750E}"/>
                  </a:ext>
                </a:extLst>
              </p:cNvPr>
              <p:cNvGrpSpPr/>
              <p:nvPr/>
            </p:nvGrpSpPr>
            <p:grpSpPr>
              <a:xfrm flipH="1">
                <a:off x="5879050" y="4005086"/>
                <a:ext cx="1325623" cy="1038370"/>
                <a:chOff x="1047618" y="4035230"/>
                <a:chExt cx="1133633" cy="1038370"/>
              </a:xfrm>
            </p:grpSpPr>
            <p:pic>
              <p:nvPicPr>
                <p:cNvPr id="9" name="Afbeelding 8">
                  <a:extLst>
                    <a:ext uri="{FF2B5EF4-FFF2-40B4-BE49-F238E27FC236}">
                      <a16:creationId xmlns:a16="http://schemas.microsoft.com/office/drawing/2014/main" id="{3A5462F6-4736-11D3-BF43-221F4E5FF6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7618" y="4035230"/>
                  <a:ext cx="1133633" cy="1038370"/>
                </a:xfrm>
                <a:prstGeom prst="rect">
                  <a:avLst/>
                </a:prstGeom>
              </p:spPr>
            </p:pic>
            <p:sp>
              <p:nvSpPr>
                <p:cNvPr id="10" name="Rechthoek 9">
                  <a:extLst>
                    <a:ext uri="{FF2B5EF4-FFF2-40B4-BE49-F238E27FC236}">
                      <a16:creationId xmlns:a16="http://schemas.microsoft.com/office/drawing/2014/main" id="{60E45853-B82C-4105-AB80-EE09222A615D}"/>
                    </a:ext>
                  </a:extLst>
                </p:cNvPr>
                <p:cNvSpPr/>
                <p:nvPr/>
              </p:nvSpPr>
              <p:spPr>
                <a:xfrm>
                  <a:off x="1047618" y="4170066"/>
                  <a:ext cx="650553" cy="9035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1" name="Rechthoek 10">
                  <a:extLst>
                    <a:ext uri="{FF2B5EF4-FFF2-40B4-BE49-F238E27FC236}">
                      <a16:creationId xmlns:a16="http://schemas.microsoft.com/office/drawing/2014/main" id="{00F250D5-0A1B-E70F-3596-0A9BA421A21E}"/>
                    </a:ext>
                  </a:extLst>
                </p:cNvPr>
                <p:cNvSpPr/>
                <p:nvPr/>
              </p:nvSpPr>
              <p:spPr>
                <a:xfrm flipH="1">
                  <a:off x="1563328" y="4621833"/>
                  <a:ext cx="226143" cy="2942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495318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7228</TotalTime>
  <Words>618</Words>
  <Application>Microsoft Office PowerPoint</Application>
  <PresentationFormat>Breedbeeld</PresentationFormat>
  <Paragraphs>83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Introductie verduurzaming Suyderoogh voorjaar 2026</vt:lpstr>
      <vt:lpstr>Lange termijn doelstelling</vt:lpstr>
      <vt:lpstr>A. Energietransitie projecten – lopend</vt:lpstr>
      <vt:lpstr>B. Energietransitie projecten – in voorbereiding</vt:lpstr>
      <vt:lpstr>Achtergrond basisset PV-panelen: de energiemarkt en de gevolgen</vt:lpstr>
      <vt:lpstr>Voorstel basisset PV-panelen</vt:lpstr>
      <vt:lpstr>Voorstel basisset PV-panelen</vt:lpstr>
      <vt:lpstr>Voorstel basisset PV-panelen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Advies Werkgroep Duurzaam Suyderoogh – oktober 2020</dc:title>
  <dc:creator>Magda de Jong</dc:creator>
  <cp:lastModifiedBy>Magda de Jong</cp:lastModifiedBy>
  <cp:revision>87</cp:revision>
  <dcterms:created xsi:type="dcterms:W3CDTF">2020-10-20T13:06:57Z</dcterms:created>
  <dcterms:modified xsi:type="dcterms:W3CDTF">2026-05-19T11:39:07Z</dcterms:modified>
</cp:coreProperties>
</file>